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1" r:id="rId6"/>
    <p:sldId id="307" r:id="rId7"/>
    <p:sldId id="302" r:id="rId8"/>
    <p:sldId id="300" r:id="rId9"/>
    <p:sldId id="303" r:id="rId10"/>
    <p:sldId id="304" r:id="rId11"/>
    <p:sldId id="305" r:id="rId12"/>
    <p:sldId id="30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>
        <p:scale>
          <a:sx n="73" d="100"/>
          <a:sy n="73" d="100"/>
        </p:scale>
        <p:origin x="40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1/2/2022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1/2/2022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1/2/2022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1/2/2022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425117" cy="2901694"/>
          </a:xfrm>
        </p:spPr>
        <p:txBody>
          <a:bodyPr anchor="b">
            <a:normAutofit/>
          </a:bodyPr>
          <a:lstStyle/>
          <a:p>
            <a:r>
              <a:rPr lang="en-US" sz="4000" dirty="0" err="1">
                <a:solidFill>
                  <a:schemeClr val="tx1"/>
                </a:solidFill>
              </a:rPr>
              <a:t>Projet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  <a:r>
              <a:rPr lang="en-US" sz="4000" dirty="0" err="1">
                <a:solidFill>
                  <a:schemeClr val="tx1"/>
                </a:solidFill>
              </a:rPr>
              <a:t>Mentorat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  <a:r>
              <a:rPr lang="en-US" sz="4000" dirty="0" err="1">
                <a:solidFill>
                  <a:schemeClr val="tx1"/>
                </a:solidFill>
              </a:rPr>
              <a:t>Ran.Données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 err="1"/>
              <a:t>Caracterisation</a:t>
            </a:r>
            <a:r>
              <a:rPr lang="en-US" sz="1600" dirty="0"/>
              <a:t> des Hubs de </a:t>
            </a:r>
            <a:r>
              <a:rPr lang="en-US" sz="1600" dirty="0" err="1"/>
              <a:t>Régulation</a:t>
            </a:r>
            <a:r>
              <a:rPr lang="en-US" sz="1600" dirty="0"/>
              <a:t> Cis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74C6B-2F36-4F43-97FD-D8EBC409D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Mais</a:t>
            </a:r>
            <a:r>
              <a:rPr lang="en-CA" dirty="0"/>
              <a:t> </a:t>
            </a:r>
            <a:r>
              <a:rPr lang="en-CA" dirty="0" err="1"/>
              <a:t>avant</a:t>
            </a:r>
            <a:r>
              <a:rPr lang="en-CA" dirty="0"/>
              <a:t> </a:t>
            </a:r>
            <a:r>
              <a:rPr lang="fr-CA" dirty="0"/>
              <a:t>ça: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0BD96-6BF1-4EA2-A778-FCB1AE2F49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fr-CA" dirty="0"/>
              <a:t>Meilleurs vœux pour cette année 2022 !</a:t>
            </a:r>
          </a:p>
          <a:p>
            <a:pPr marL="457200" indent="-457200">
              <a:buFont typeface="+mj-lt"/>
              <a:buAutoNum type="arabicPeriod"/>
            </a:pPr>
            <a:r>
              <a:rPr lang="fr-CA" dirty="0"/>
              <a:t>Loïc Mangnier </a:t>
            </a:r>
          </a:p>
          <a:p>
            <a:pPr marL="457200" indent="-457200">
              <a:buFont typeface="+mj-lt"/>
              <a:buAutoNum type="arabicPeriod"/>
            </a:pPr>
            <a:r>
              <a:rPr lang="fr-CA" dirty="0"/>
              <a:t>Étudiant au doctorat en biostatistiques à l’UL sous la direction d’Alexandre Bureau (CERVO)</a:t>
            </a:r>
          </a:p>
          <a:p>
            <a:pPr marL="457200" indent="-457200">
              <a:buFont typeface="+mj-lt"/>
              <a:buAutoNum type="arabicPeriod"/>
            </a:pPr>
            <a:r>
              <a:rPr lang="fr-CA" dirty="0"/>
              <a:t>Spécialité en statistiques génétiques: Développement de nouvelles méthodes permettant de mieux comprendre le rôle de l’organisation 3D et de l’épigénétique dans les maladies complexes</a:t>
            </a:r>
          </a:p>
          <a:p>
            <a:pPr marL="457200" indent="-457200">
              <a:buFont typeface="+mj-lt"/>
              <a:buAutoNum type="arabicPeriod"/>
            </a:pPr>
            <a:r>
              <a:rPr lang="fr-CA" dirty="0"/>
              <a:t>Application à la Schizophrénie et aux troubles bipolaires</a:t>
            </a:r>
          </a:p>
          <a:p>
            <a:pPr marL="457200" indent="-457200">
              <a:buFont typeface="+mj-lt"/>
              <a:buAutoNum type="arabicPeriod"/>
            </a:pPr>
            <a:r>
              <a:rPr lang="fr-CA" dirty="0"/>
              <a:t>Interface de la statistique, génétique et </a:t>
            </a:r>
            <a:r>
              <a:rPr lang="fr-CA" dirty="0" err="1"/>
              <a:t>bioinformatique</a:t>
            </a:r>
            <a:endParaRPr lang="fr-CA" dirty="0"/>
          </a:p>
          <a:p>
            <a:pPr marL="457200" indent="-457200">
              <a:buFont typeface="+mj-lt"/>
              <a:buAutoNum type="arabicPeriod"/>
            </a:pPr>
            <a:endParaRPr lang="fr-CA" dirty="0"/>
          </a:p>
          <a:p>
            <a:pPr marL="457200" indent="-457200">
              <a:buFont typeface="+mj-lt"/>
              <a:buAutoNum type="arabicPeriod"/>
            </a:pPr>
            <a:endParaRPr lang="fr-CA" dirty="0"/>
          </a:p>
          <a:p>
            <a:pPr marL="457200" indent="-457200">
              <a:buFont typeface="+mj-lt"/>
              <a:buAutoNum type="arabicPeriod"/>
            </a:pPr>
            <a:endParaRPr lang="fr-CA" dirty="0"/>
          </a:p>
          <a:p>
            <a:pPr marL="457200" indent="-457200">
              <a:buFont typeface="+mj-lt"/>
              <a:buAutoNum type="arabicPeriod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12057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74C6B-2F36-4F43-97FD-D8EBC409D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Donn</a:t>
            </a:r>
            <a:r>
              <a:rPr lang="fr-CA" dirty="0" err="1"/>
              <a:t>ées</a:t>
            </a:r>
            <a:r>
              <a:rPr lang="fr-CA" dirty="0"/>
              <a:t>: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0BD96-6BF1-4EA2-A778-FCB1AE2F49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fr-CA" dirty="0"/>
          </a:p>
          <a:p>
            <a:pPr marL="457200" indent="-457200">
              <a:buFont typeface="+mj-lt"/>
              <a:buAutoNum type="arabicPeriod"/>
            </a:pPr>
            <a:endParaRPr lang="fr-CA" dirty="0"/>
          </a:p>
          <a:p>
            <a:pPr marL="457200" indent="-457200">
              <a:buFont typeface="+mj-lt"/>
              <a:buAutoNum type="arabicPeriod"/>
            </a:pPr>
            <a:endParaRPr lang="fr-CA" dirty="0"/>
          </a:p>
          <a:p>
            <a:pPr marL="457200" indent="-457200">
              <a:buFont typeface="+mj-lt"/>
              <a:buAutoNum type="arabicPeriod"/>
            </a:pP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C862E4-4BB8-47DE-BDE4-A2604AC2F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06" y="1950718"/>
            <a:ext cx="6663987" cy="4000809"/>
          </a:xfrm>
          <a:prstGeom prst="rect">
            <a:avLst/>
          </a:prstGeom>
        </p:spPr>
      </p:pic>
      <p:sp>
        <p:nvSpPr>
          <p:cNvPr id="6" name="Right Brace 5">
            <a:extLst>
              <a:ext uri="{FF2B5EF4-FFF2-40B4-BE49-F238E27FC236}">
                <a16:creationId xmlns:a16="http://schemas.microsoft.com/office/drawing/2014/main" id="{0D0DBD57-9F04-45FF-95E7-074F9623377A}"/>
              </a:ext>
            </a:extLst>
          </p:cNvPr>
          <p:cNvSpPr/>
          <p:nvPr/>
        </p:nvSpPr>
        <p:spPr>
          <a:xfrm>
            <a:off x="7071360" y="1950720"/>
            <a:ext cx="2011680" cy="400080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CCF992-F4BB-449B-BA67-C5ABDDF2BE79}"/>
              </a:ext>
            </a:extLst>
          </p:cNvPr>
          <p:cNvSpPr txBox="1"/>
          <p:nvPr/>
        </p:nvSpPr>
        <p:spPr>
          <a:xfrm>
            <a:off x="9281407" y="2972983"/>
            <a:ext cx="267353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Donn</a:t>
            </a:r>
            <a:r>
              <a:rPr lang="fr-CA" dirty="0" err="1"/>
              <a:t>ées</a:t>
            </a:r>
            <a:r>
              <a:rPr lang="fr-CA" dirty="0"/>
              <a:t> tabulaires </a:t>
            </a:r>
          </a:p>
          <a:p>
            <a:endParaRPr lang="fr-CA" dirty="0"/>
          </a:p>
          <a:p>
            <a:r>
              <a:rPr lang="fr-CA" dirty="0"/>
              <a:t>Contacts entre gènes et </a:t>
            </a:r>
            <a:r>
              <a:rPr lang="fr-CA" dirty="0" err="1"/>
              <a:t>enhancers</a:t>
            </a:r>
            <a:endParaRPr lang="fr-CA" dirty="0"/>
          </a:p>
          <a:p>
            <a:endParaRPr lang="fr-CA" dirty="0"/>
          </a:p>
          <a:p>
            <a:r>
              <a:rPr lang="fr-CA" dirty="0"/>
              <a:t>6 tissus ou lignées cellulaires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49515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2876B-639E-4C08-BE26-BF7284A59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Cis-</a:t>
            </a:r>
            <a:r>
              <a:rPr lang="fr-CA" dirty="0" err="1"/>
              <a:t>Regulatory</a:t>
            </a:r>
            <a:r>
              <a:rPr lang="fr-CA" dirty="0"/>
              <a:t> Hubs: 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70CCFE-A77F-4553-9D9A-867B253BDB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42850" y="1940491"/>
            <a:ext cx="4312830" cy="3760788"/>
          </a:xfr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CA12A016-5EB4-456F-A457-A45DB80CBF10}"/>
              </a:ext>
            </a:extLst>
          </p:cNvPr>
          <p:cNvSpPr/>
          <p:nvPr/>
        </p:nvSpPr>
        <p:spPr>
          <a:xfrm>
            <a:off x="5844948" y="3429000"/>
            <a:ext cx="1210491" cy="7837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D48AEE-B49F-4F20-93B3-FA9C001840A6}"/>
              </a:ext>
            </a:extLst>
          </p:cNvPr>
          <p:cNvSpPr txBox="1"/>
          <p:nvPr/>
        </p:nvSpPr>
        <p:spPr>
          <a:xfrm>
            <a:off x="343988" y="2447834"/>
            <a:ext cx="491163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CA" dirty="0"/>
          </a:p>
          <a:p>
            <a:r>
              <a:rPr lang="fr-CA" dirty="0"/>
              <a:t>Méthode </a:t>
            </a:r>
            <a:r>
              <a:rPr lang="fr-CA" dirty="0" err="1"/>
              <a:t>Hi-C</a:t>
            </a:r>
            <a:r>
              <a:rPr lang="fr-CA" dirty="0"/>
              <a:t> permet de capturer le repliement de la chromatine</a:t>
            </a:r>
          </a:p>
          <a:p>
            <a:endParaRPr lang="fr-CA" dirty="0"/>
          </a:p>
          <a:p>
            <a:r>
              <a:rPr lang="fr-CA" dirty="0"/>
              <a:t>Gènes et </a:t>
            </a:r>
            <a:r>
              <a:rPr lang="fr-CA" dirty="0" err="1"/>
              <a:t>Enhancers</a:t>
            </a:r>
            <a:r>
              <a:rPr lang="fr-CA" dirty="0"/>
              <a:t> en contact physique dans le génome</a:t>
            </a:r>
          </a:p>
          <a:p>
            <a:endParaRPr lang="fr-CA" dirty="0"/>
          </a:p>
          <a:p>
            <a:r>
              <a:rPr lang="fr-CA" dirty="0"/>
              <a:t>Les hubs de régulation cis sont construits sur la base de l’interaction de 2 ou plusieurs éléments en contact physique</a:t>
            </a:r>
          </a:p>
          <a:p>
            <a:endParaRPr lang="fr-CA" dirty="0"/>
          </a:p>
          <a:p>
            <a:endParaRPr lang="fr-CA" dirty="0"/>
          </a:p>
          <a:p>
            <a:endParaRPr lang="fr-CA" dirty="0"/>
          </a:p>
          <a:p>
            <a:endParaRPr lang="fr-CA" dirty="0"/>
          </a:p>
          <a:p>
            <a:endParaRPr lang="fr-CA" dirty="0"/>
          </a:p>
          <a:p>
            <a:endParaRPr lang="fr-CA" dirty="0"/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097808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r-CA" dirty="0"/>
              <a:t>Quelques questions à adresser: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266CDD0-3E96-40BD-8324-62D1DD8615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1989563"/>
              </p:ext>
            </p:extLst>
          </p:nvPr>
        </p:nvGraphicFramePr>
        <p:xfrm>
          <a:off x="1550125" y="2094959"/>
          <a:ext cx="8876214" cy="4146760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2958738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958738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958738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</a:tblGrid>
              <a:tr h="613018">
                <a:tc>
                  <a:txBody>
                    <a:bodyPr/>
                    <a:lstStyle/>
                    <a:p>
                      <a:r>
                        <a:rPr lang="en-US" sz="2400" b="0" cap="all" spc="150" dirty="0">
                          <a:solidFill>
                            <a:schemeClr val="lt1"/>
                          </a:solidFill>
                        </a:rPr>
                        <a:t>Conservation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cap="all" spc="150" dirty="0" err="1">
                          <a:solidFill>
                            <a:schemeClr val="lt1"/>
                          </a:solidFill>
                        </a:rPr>
                        <a:t>Caractérisation</a:t>
                      </a:r>
                      <a:endParaRPr lang="en-US" sz="2400" b="0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cap="all" spc="150" dirty="0">
                          <a:solidFill>
                            <a:schemeClr val="lt1"/>
                          </a:solidFill>
                        </a:rPr>
                        <a:t>Lien avec </a:t>
                      </a:r>
                      <a:r>
                        <a:rPr lang="en-US" sz="2400" b="0" cap="all" spc="150" dirty="0" err="1">
                          <a:solidFill>
                            <a:schemeClr val="lt1"/>
                          </a:solidFill>
                        </a:rPr>
                        <a:t>Maladie</a:t>
                      </a:r>
                      <a:endParaRPr lang="en-US" sz="2400" b="0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r>
                        <a:rPr lang="fr-CA" sz="1400" dirty="0"/>
                        <a:t>Les </a:t>
                      </a:r>
                      <a:r>
                        <a:rPr lang="fr-CA" sz="1400" dirty="0" err="1"/>
                        <a:t>CRHs</a:t>
                      </a:r>
                      <a:r>
                        <a:rPr lang="fr-CA" sz="1400" dirty="0"/>
                        <a:t> sont-ils conservés entre les tissus considérés </a:t>
                      </a:r>
                      <a:r>
                        <a:rPr lang="en-CA" sz="1400" dirty="0"/>
                        <a:t>?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 err="1">
                          <a:solidFill>
                            <a:schemeClr val="tx1"/>
                          </a:solidFill>
                        </a:rPr>
                        <a:t>Peux</a:t>
                      </a: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 t-on </a:t>
                      </a:r>
                      <a:r>
                        <a:rPr lang="en-US" sz="1400" cap="none" spc="0" dirty="0" err="1">
                          <a:solidFill>
                            <a:schemeClr val="tx1"/>
                          </a:solidFill>
                        </a:rPr>
                        <a:t>caract</a:t>
                      </a:r>
                      <a:r>
                        <a:rPr lang="fr-CA" sz="1400" cap="none" spc="0" dirty="0" err="1">
                          <a:solidFill>
                            <a:schemeClr val="tx1"/>
                          </a:solidFill>
                        </a:rPr>
                        <a:t>ériser</a:t>
                      </a:r>
                      <a:r>
                        <a:rPr lang="fr-CA" sz="1400" cap="none" spc="0" dirty="0">
                          <a:solidFill>
                            <a:schemeClr val="tx1"/>
                          </a:solidFill>
                        </a:rPr>
                        <a:t> les </a:t>
                      </a:r>
                      <a:r>
                        <a:rPr lang="fr-CA" sz="1400" cap="none" spc="0" dirty="0" err="1">
                          <a:solidFill>
                            <a:schemeClr val="tx1"/>
                          </a:solidFill>
                        </a:rPr>
                        <a:t>CRHs</a:t>
                      </a:r>
                      <a:r>
                        <a:rPr lang="fr-CA" sz="1400" cap="none" spc="0" dirty="0">
                          <a:solidFill>
                            <a:schemeClr val="tx1"/>
                          </a:solidFill>
                        </a:rPr>
                        <a:t> en fonction de leur profil épigénétique </a:t>
                      </a:r>
                      <a:r>
                        <a:rPr lang="en-CA" sz="1400" cap="none" spc="0" dirty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Le </a:t>
                      </a:r>
                      <a:r>
                        <a:rPr lang="en-US" sz="1400" cap="none" spc="0" dirty="0" err="1">
                          <a:solidFill>
                            <a:schemeClr val="tx1"/>
                          </a:solidFill>
                        </a:rPr>
                        <a:t>profil</a:t>
                      </a: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cap="none" spc="0" dirty="0" err="1">
                          <a:solidFill>
                            <a:schemeClr val="tx1"/>
                          </a:solidFill>
                        </a:rPr>
                        <a:t>épigénétique</a:t>
                      </a: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cap="none" spc="0" dirty="0" err="1">
                          <a:solidFill>
                            <a:schemeClr val="tx1"/>
                          </a:solidFill>
                        </a:rPr>
                        <a:t>est</a:t>
                      </a: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-il </a:t>
                      </a:r>
                      <a:r>
                        <a:rPr lang="en-US" sz="1400" cap="none" spc="0" dirty="0" err="1">
                          <a:solidFill>
                            <a:schemeClr val="tx1"/>
                          </a:solidFill>
                        </a:rPr>
                        <a:t>associé</a:t>
                      </a: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 avec les maladies </a:t>
                      </a:r>
                      <a:r>
                        <a:rPr lang="en-CA" sz="1400" cap="none" spc="0" dirty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Cellules </a:t>
                      </a:r>
                      <a:r>
                        <a:rPr lang="en-US" sz="1400" cap="none" spc="0" dirty="0" err="1">
                          <a:solidFill>
                            <a:schemeClr val="tx1"/>
                          </a:solidFill>
                        </a:rPr>
                        <a:t>canc</a:t>
                      </a:r>
                      <a:r>
                        <a:rPr lang="fr-CA" sz="1400" cap="none" spc="0" dirty="0" err="1">
                          <a:solidFill>
                            <a:schemeClr val="tx1"/>
                          </a:solidFill>
                        </a:rPr>
                        <a:t>éreuses</a:t>
                      </a:r>
                      <a:r>
                        <a:rPr lang="fr-CA" sz="1400" cap="none" spc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(GM12878, K562, LNCAP, liver)</a:t>
                      </a:r>
                    </a:p>
                    <a:p>
                      <a:r>
                        <a:rPr lang="en-US" sz="1400" cap="none" spc="0" dirty="0" err="1">
                          <a:solidFill>
                            <a:schemeClr val="tx1"/>
                          </a:solidFill>
                        </a:rPr>
                        <a:t>Autres</a:t>
                      </a: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 types </a:t>
                      </a:r>
                      <a:r>
                        <a:rPr lang="en-US" sz="1400" cap="none" spc="0" dirty="0" err="1">
                          <a:solidFill>
                            <a:schemeClr val="tx1"/>
                          </a:solidFill>
                        </a:rPr>
                        <a:t>cellulaires</a:t>
                      </a: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en-US" sz="1400" cap="none" spc="0" dirty="0" err="1">
                          <a:solidFill>
                            <a:schemeClr val="tx1"/>
                          </a:solidFill>
                        </a:rPr>
                        <a:t>mESC</a:t>
                      </a: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, NCCIT)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400" cap="none" spc="0" dirty="0">
                          <a:solidFill>
                            <a:schemeClr val="tx1"/>
                          </a:solidFill>
                        </a:rPr>
                        <a:t>Données épigénétiques disponibles sur Encode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 err="1">
                          <a:solidFill>
                            <a:schemeClr val="tx1"/>
                          </a:solidFill>
                        </a:rPr>
                        <a:t>Utilisation</a:t>
                      </a: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 de </a:t>
                      </a:r>
                      <a:r>
                        <a:rPr lang="en-US" sz="1400" cap="none" spc="0" dirty="0" err="1">
                          <a:solidFill>
                            <a:schemeClr val="tx1"/>
                          </a:solidFill>
                        </a:rPr>
                        <a:t>donn</a:t>
                      </a:r>
                      <a:r>
                        <a:rPr lang="fr-CA" sz="1400" cap="none" spc="0" dirty="0" err="1">
                          <a:solidFill>
                            <a:schemeClr val="tx1"/>
                          </a:solidFill>
                        </a:rPr>
                        <a:t>ées</a:t>
                      </a:r>
                      <a:r>
                        <a:rPr lang="fr-CA" sz="1400" cap="none" spc="0" dirty="0">
                          <a:solidFill>
                            <a:schemeClr val="tx1"/>
                          </a:solidFill>
                        </a:rPr>
                        <a:t> de polymorphismes</a:t>
                      </a:r>
                      <a:r>
                        <a:rPr lang="en-CA" sz="1400" cap="none" spc="0" dirty="0">
                          <a:solidFill>
                            <a:schemeClr val="tx1"/>
                          </a:solidFill>
                        </a:rPr>
                        <a:t>/expression diff</a:t>
                      </a:r>
                      <a:r>
                        <a:rPr lang="fr-CA" sz="1400" cap="none" spc="0" dirty="0" err="1">
                          <a:solidFill>
                            <a:schemeClr val="tx1"/>
                          </a:solidFill>
                        </a:rPr>
                        <a:t>érentielle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2228359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r>
                        <a:rPr lang="en-US" sz="1400" cap="none" spc="0" dirty="0" err="1">
                          <a:solidFill>
                            <a:schemeClr val="tx1"/>
                          </a:solidFill>
                        </a:rPr>
                        <a:t>Méthodes</a:t>
                      </a: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 de </a:t>
                      </a:r>
                      <a:r>
                        <a:rPr lang="en-US" sz="1400" cap="none" spc="0" dirty="0" err="1">
                          <a:solidFill>
                            <a:schemeClr val="tx1"/>
                          </a:solidFill>
                        </a:rPr>
                        <a:t>calcul</a:t>
                      </a: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 de </a:t>
                      </a:r>
                      <a:r>
                        <a:rPr lang="en-US" sz="1400" cap="none" spc="0" dirty="0" err="1">
                          <a:solidFill>
                            <a:schemeClr val="tx1"/>
                          </a:solidFill>
                        </a:rPr>
                        <a:t>similarité</a:t>
                      </a: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 err="1">
                          <a:solidFill>
                            <a:schemeClr val="tx1"/>
                          </a:solidFill>
                        </a:rPr>
                        <a:t>Approches</a:t>
                      </a: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 de clustering</a:t>
                      </a:r>
                    </a:p>
                    <a:p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 err="1">
                          <a:solidFill>
                            <a:schemeClr val="tx1"/>
                          </a:solidFill>
                        </a:rPr>
                        <a:t>Méthodes</a:t>
                      </a: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 de </a:t>
                      </a:r>
                      <a:r>
                        <a:rPr lang="en-US" sz="1400" cap="none" spc="0" dirty="0" err="1">
                          <a:solidFill>
                            <a:schemeClr val="tx1"/>
                          </a:solidFill>
                        </a:rPr>
                        <a:t>régression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81449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02922-063D-4889-AACC-C4C71D726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CONSERVATION: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BFCA9-9B68-4B34-BD21-250B3E61C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Stabilité des </a:t>
            </a:r>
            <a:r>
              <a:rPr lang="fr-CA" dirty="0" err="1"/>
              <a:t>CRHs</a:t>
            </a:r>
            <a:r>
              <a:rPr lang="fr-CA" dirty="0"/>
              <a:t> à travers différents types cellulaires: Les </a:t>
            </a:r>
            <a:r>
              <a:rPr lang="fr-CA" dirty="0" err="1"/>
              <a:t>CRHs</a:t>
            </a:r>
            <a:r>
              <a:rPr lang="fr-CA" dirty="0"/>
              <a:t> sont-ils conservés entre les tissus considérés ? </a:t>
            </a:r>
          </a:p>
          <a:p>
            <a:endParaRPr lang="fr-CA" dirty="0"/>
          </a:p>
          <a:p>
            <a:pPr marL="457200" indent="-457200">
              <a:buFont typeface="+mj-lt"/>
              <a:buAutoNum type="arabicPeriod"/>
            </a:pPr>
            <a:r>
              <a:rPr lang="fr-CA" dirty="0"/>
              <a:t>On s’attend à ce que les </a:t>
            </a:r>
            <a:r>
              <a:rPr lang="fr-CA" dirty="0" err="1"/>
              <a:t>CRHs</a:t>
            </a:r>
            <a:r>
              <a:rPr lang="fr-CA" dirty="0"/>
              <a:t> soient fortement spécifiques au tissu. Mais </a:t>
            </a:r>
            <a:r>
              <a:rPr lang="fr-CA" dirty="0" err="1"/>
              <a:t>existe-t’il</a:t>
            </a:r>
            <a:r>
              <a:rPr lang="fr-CA" dirty="0"/>
              <a:t> des </a:t>
            </a:r>
            <a:r>
              <a:rPr lang="fr-CA" dirty="0" err="1"/>
              <a:t>CRHs</a:t>
            </a:r>
            <a:r>
              <a:rPr lang="fr-CA" dirty="0"/>
              <a:t> consensus </a:t>
            </a:r>
            <a:r>
              <a:rPr lang="en-CA" dirty="0"/>
              <a:t>?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 err="1"/>
              <a:t>Quelles</a:t>
            </a:r>
            <a:r>
              <a:rPr lang="en-CA" dirty="0"/>
              <a:t> </a:t>
            </a:r>
            <a:r>
              <a:rPr lang="en-CA" dirty="0" err="1"/>
              <a:t>métriques</a:t>
            </a:r>
            <a:r>
              <a:rPr lang="en-CA" dirty="0"/>
              <a:t> de </a:t>
            </a:r>
            <a:r>
              <a:rPr lang="en-CA" dirty="0" err="1"/>
              <a:t>similarité</a:t>
            </a:r>
            <a:r>
              <a:rPr lang="en-CA" dirty="0"/>
              <a:t> </a:t>
            </a:r>
            <a:r>
              <a:rPr lang="en-CA" dirty="0" err="1"/>
              <a:t>utilisées</a:t>
            </a:r>
            <a:r>
              <a:rPr lang="en-CA" dirty="0"/>
              <a:t> ?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Quelle </a:t>
            </a:r>
            <a:r>
              <a:rPr lang="en-CA" dirty="0" err="1"/>
              <a:t>est</a:t>
            </a:r>
            <a:r>
              <a:rPr lang="en-CA" dirty="0"/>
              <a:t> la configuration des CRHs ?</a:t>
            </a:r>
          </a:p>
          <a:p>
            <a:pPr marL="0" indent="0">
              <a:buNone/>
            </a:pPr>
            <a:endParaRPr lang="fr-CA" dirty="0"/>
          </a:p>
          <a:p>
            <a:endParaRPr lang="fr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71776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02922-063D-4889-AACC-C4C71D726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CARACTÉRISATION: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BFCA9-9B68-4B34-BD21-250B3E61C3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4301308"/>
          </a:xfrm>
        </p:spPr>
        <p:txBody>
          <a:bodyPr/>
          <a:lstStyle/>
          <a:p>
            <a:r>
              <a:rPr lang="fr-CA" dirty="0"/>
              <a:t>Profil des </a:t>
            </a:r>
            <a:r>
              <a:rPr lang="fr-CA" dirty="0" err="1"/>
              <a:t>CRHs</a:t>
            </a:r>
            <a:r>
              <a:rPr lang="fr-CA" dirty="0"/>
              <a:t> en fonction du signal épigénétique: Peut-on définir des classes de </a:t>
            </a:r>
            <a:r>
              <a:rPr lang="fr-CA" dirty="0" err="1"/>
              <a:t>CRHs</a:t>
            </a:r>
            <a:r>
              <a:rPr lang="fr-CA" dirty="0"/>
              <a:t> en fonction de leur activité épigénétique </a:t>
            </a:r>
            <a:r>
              <a:rPr lang="en-CA" dirty="0"/>
              <a:t>? </a:t>
            </a:r>
          </a:p>
          <a:p>
            <a:endParaRPr lang="en-CA" dirty="0"/>
          </a:p>
          <a:p>
            <a:endParaRPr lang="en-CA" dirty="0"/>
          </a:p>
          <a:p>
            <a:endParaRPr lang="fr-CA" dirty="0"/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9064A2-351A-404E-8772-F80EA5940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1043" y="2865118"/>
            <a:ext cx="5289914" cy="34834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653CDAF-61B1-4C61-82D5-FD71AF030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131" y="2865119"/>
            <a:ext cx="3919676" cy="3483429"/>
          </a:xfrm>
          <a:prstGeom prst="rect">
            <a:avLst/>
          </a:prstGeom>
        </p:spPr>
      </p:pic>
      <p:sp>
        <p:nvSpPr>
          <p:cNvPr id="8" name="Right Brace 7">
            <a:extLst>
              <a:ext uri="{FF2B5EF4-FFF2-40B4-BE49-F238E27FC236}">
                <a16:creationId xmlns:a16="http://schemas.microsoft.com/office/drawing/2014/main" id="{9C6360EE-7E89-49F2-871D-614DF93E4F64}"/>
              </a:ext>
            </a:extLst>
          </p:cNvPr>
          <p:cNvSpPr/>
          <p:nvPr/>
        </p:nvSpPr>
        <p:spPr>
          <a:xfrm>
            <a:off x="8255726" y="3074126"/>
            <a:ext cx="1706880" cy="3165807"/>
          </a:xfrm>
          <a:prstGeom prst="rightBrace">
            <a:avLst>
              <a:gd name="adj1" fmla="val 8333"/>
              <a:gd name="adj2" fmla="val 49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33C197-F64E-4085-8565-BA76E17B8D81}"/>
              </a:ext>
            </a:extLst>
          </p:cNvPr>
          <p:cNvSpPr txBox="1"/>
          <p:nvPr/>
        </p:nvSpPr>
        <p:spPr>
          <a:xfrm>
            <a:off x="10011727" y="4195364"/>
            <a:ext cx="23513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Stabilité à travers les différents tissus considérés </a:t>
            </a:r>
            <a:r>
              <a:rPr lang="en-CA" dirty="0"/>
              <a:t>?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2C2482-F8DB-4306-8FCA-0D5E8ED8562E}"/>
              </a:ext>
            </a:extLst>
          </p:cNvPr>
          <p:cNvSpPr/>
          <p:nvPr/>
        </p:nvSpPr>
        <p:spPr>
          <a:xfrm>
            <a:off x="2243683" y="3344092"/>
            <a:ext cx="1501004" cy="105373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8153D54-346E-48DA-BB8B-7A97F5A2860F}"/>
              </a:ext>
            </a:extLst>
          </p:cNvPr>
          <p:cNvSpPr/>
          <p:nvPr/>
        </p:nvSpPr>
        <p:spPr>
          <a:xfrm>
            <a:off x="6151042" y="3052355"/>
            <a:ext cx="1501004" cy="1053738"/>
          </a:xfrm>
          <a:prstGeom prst="ellipse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11E7F47-05A4-4E9B-AF9C-C4797AA61322}"/>
              </a:ext>
            </a:extLst>
          </p:cNvPr>
          <p:cNvSpPr/>
          <p:nvPr/>
        </p:nvSpPr>
        <p:spPr>
          <a:xfrm>
            <a:off x="4704262" y="4994366"/>
            <a:ext cx="1501004" cy="1053738"/>
          </a:xfrm>
          <a:prstGeom prst="ellipse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43204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02922-063D-4889-AACC-C4C71D726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LIEN AVEC MALADIE: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BFCA9-9B68-4B34-BD21-250B3E61C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Le profil épigénétique est-il associé avec une ou plusieurs maladies pertinentes pour le tissu considéré? </a:t>
            </a:r>
          </a:p>
          <a:p>
            <a:endParaRPr lang="fr-CA" dirty="0"/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La </a:t>
            </a:r>
            <a:r>
              <a:rPr lang="en-CA" dirty="0" err="1"/>
              <a:t>caractérisation</a:t>
            </a:r>
            <a:r>
              <a:rPr lang="en-CA" dirty="0"/>
              <a:t> des CRHs au regard de </a:t>
            </a:r>
            <a:r>
              <a:rPr lang="en-CA" dirty="0" err="1"/>
              <a:t>leur</a:t>
            </a:r>
            <a:r>
              <a:rPr lang="en-CA" dirty="0"/>
              <a:t> </a:t>
            </a:r>
            <a:r>
              <a:rPr lang="en-CA" dirty="0" err="1"/>
              <a:t>profil</a:t>
            </a:r>
            <a:r>
              <a:rPr lang="en-CA" dirty="0"/>
              <a:t> </a:t>
            </a:r>
            <a:r>
              <a:rPr lang="en-CA" dirty="0" err="1"/>
              <a:t>épigénétique</a:t>
            </a:r>
            <a:r>
              <a:rPr lang="en-CA" dirty="0"/>
              <a:t> </a:t>
            </a:r>
            <a:r>
              <a:rPr lang="en-CA" dirty="0" err="1"/>
              <a:t>est-elle</a:t>
            </a:r>
            <a:r>
              <a:rPr lang="en-CA" dirty="0"/>
              <a:t> un </a:t>
            </a:r>
            <a:r>
              <a:rPr lang="en-CA" dirty="0" err="1"/>
              <a:t>prédicteur</a:t>
            </a:r>
            <a:r>
              <a:rPr lang="en-CA" dirty="0"/>
              <a:t> pour des maladies ?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 err="1"/>
              <a:t>Intégrer</a:t>
            </a:r>
            <a:r>
              <a:rPr lang="en-CA" dirty="0"/>
              <a:t> les notions </a:t>
            </a:r>
            <a:r>
              <a:rPr lang="en-CA" dirty="0" err="1"/>
              <a:t>précédentes</a:t>
            </a:r>
            <a:r>
              <a:rPr lang="en-CA" dirty="0"/>
              <a:t> (conservation, configuration)</a:t>
            </a:r>
          </a:p>
          <a:p>
            <a:pPr marL="0" indent="0">
              <a:buNone/>
            </a:pPr>
            <a:endParaRPr lang="fr-CA" dirty="0"/>
          </a:p>
          <a:p>
            <a:endParaRPr lang="fr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239375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257B4-9A87-4A9D-A3FA-6EA8C552B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OBJECTIFS         ATTENTES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E83A2-7004-4F89-8721-DB9799BA47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2"/>
            <a:ext cx="4371703" cy="2272210"/>
          </a:xfrm>
        </p:spPr>
        <p:txBody>
          <a:bodyPr>
            <a:normAutofit fontScale="850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fr-CA" dirty="0"/>
              <a:t>Manipulation d’approches pertinentes en biologie: réseaux et métriques associées</a:t>
            </a:r>
          </a:p>
          <a:p>
            <a:pPr marL="457200" indent="-457200">
              <a:buFont typeface="+mj-lt"/>
              <a:buAutoNum type="arabicPeriod"/>
            </a:pPr>
            <a:r>
              <a:rPr lang="fr-CA" dirty="0"/>
              <a:t>Utilisation de méthodes de clustering </a:t>
            </a:r>
          </a:p>
          <a:p>
            <a:pPr marL="457200" indent="-457200">
              <a:buFont typeface="+mj-lt"/>
              <a:buAutoNum type="arabicPeriod"/>
            </a:pPr>
            <a:r>
              <a:rPr lang="fr-CA" dirty="0"/>
              <a:t>Utilisation des méthodes statistiques classiques</a:t>
            </a:r>
          </a:p>
          <a:p>
            <a:pPr marL="457200" indent="-457200">
              <a:buFont typeface="+mj-lt"/>
              <a:buAutoNum type="arabicPeriod"/>
            </a:pPr>
            <a:r>
              <a:rPr lang="fr-CA" dirty="0"/>
              <a:t>Implémentation en R</a:t>
            </a:r>
            <a:r>
              <a:rPr lang="en-CA" dirty="0"/>
              <a:t>/Python/Julia</a:t>
            </a:r>
            <a:endParaRPr lang="fr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13D1871-1FB2-4AAB-AFD4-E7B34545A242}"/>
              </a:ext>
            </a:extLst>
          </p:cNvPr>
          <p:cNvSpPr txBox="1">
            <a:spLocks/>
          </p:cNvSpPr>
          <p:nvPr/>
        </p:nvSpPr>
        <p:spPr>
          <a:xfrm>
            <a:off x="6126480" y="2108202"/>
            <a:ext cx="4371703" cy="184548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fr-CA" dirty="0"/>
              <a:t>Curiosité </a:t>
            </a:r>
          </a:p>
          <a:p>
            <a:pPr marL="457200" indent="-457200">
              <a:buFont typeface="+mj-lt"/>
              <a:buAutoNum type="arabicPeriod"/>
            </a:pPr>
            <a:r>
              <a:rPr lang="fr-CA" dirty="0"/>
              <a:t>Autonomie</a:t>
            </a:r>
          </a:p>
          <a:p>
            <a:pPr marL="457200" indent="-457200">
              <a:buFont typeface="+mj-lt"/>
              <a:buAutoNum type="arabicPeriod"/>
            </a:pPr>
            <a:r>
              <a:rPr lang="fr-CA" dirty="0"/>
              <a:t>Sens critique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45409314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{F3B6A1D3-85F0-4009-9C0B-0E8ED27AEC3D}tf22712842_win32</Template>
  <TotalTime>4255</TotalTime>
  <Words>388</Words>
  <Application>Microsoft Office PowerPoint</Application>
  <PresentationFormat>Widescreen</PresentationFormat>
  <Paragraphs>71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Bookman Old Style</vt:lpstr>
      <vt:lpstr>Calibri</vt:lpstr>
      <vt:lpstr>Franklin Gothic Book</vt:lpstr>
      <vt:lpstr>1_RetrospectVTI</vt:lpstr>
      <vt:lpstr>Projet Mentorat Ran.Données</vt:lpstr>
      <vt:lpstr>Mais avant ça:</vt:lpstr>
      <vt:lpstr>Données:</vt:lpstr>
      <vt:lpstr>Cis-Regulatory Hubs: </vt:lpstr>
      <vt:lpstr>Quelques questions à adresser:</vt:lpstr>
      <vt:lpstr>CONSERVATION:</vt:lpstr>
      <vt:lpstr>CARACTÉRISATION:</vt:lpstr>
      <vt:lpstr>LIEN AVEC MALADIE:</vt:lpstr>
      <vt:lpstr>OBJECTIFS         ATTENTES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Mentorat Ran.Données</dc:title>
  <dc:creator>Loïc Mangnier</dc:creator>
  <cp:lastModifiedBy>Loïc Mangnier</cp:lastModifiedBy>
  <cp:revision>3</cp:revision>
  <dcterms:created xsi:type="dcterms:W3CDTF">2022-01-02T21:59:16Z</dcterms:created>
  <dcterms:modified xsi:type="dcterms:W3CDTF">2022-01-05T20:54:40Z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